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Source Sans Pro"/>
      <p:regular r:id="rId54"/>
      <p:bold r:id="rId55"/>
      <p:italic r:id="rId56"/>
      <p:boldItalic r:id="rId57"/>
    </p:embeddedFont>
    <p:embeddedFont>
      <p:font typeface="Century Gothic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BF65FF4-B1E4-4C90-8263-345B567EB80B}">
  <a:tblStyle styleId="{ABF65FF4-B1E4-4C90-8263-345B567EB8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CenturyGothic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54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57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56" Type="http://schemas.openxmlformats.org/officeDocument/2006/relationships/font" Target="fonts/SourceSansPro-italic.fntdata"/><Relationship Id="rId15" Type="http://schemas.openxmlformats.org/officeDocument/2006/relationships/slide" Target="slides/slide10.xml"/><Relationship Id="rId59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58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Organism" TargetMode="External"/><Relationship Id="rId3" Type="http://schemas.openxmlformats.org/officeDocument/2006/relationships/hyperlink" Target="https://en.wikipedia.org/wiki/DNA_replication" TargetMode="External"/><Relationship Id="rId4" Type="http://schemas.openxmlformats.org/officeDocument/2006/relationships/hyperlink" Target="https://en.wikipedia.org/wiki/Cell_signaling" TargetMode="External"/><Relationship Id="rId5" Type="http://schemas.openxmlformats.org/officeDocument/2006/relationships/hyperlink" Target="https://en.wikipedia.org/wiki/Intracellular_transport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everyone!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to thank everyone for being here, especially my committee, etc;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appreciate everyone for taking time to hear about the work I’ve been doing over the past 2 years on computational drug discovery.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7947ace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7947ac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47daf11c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47daf11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7947ace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7947ace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how much work goes into making this thing, and describe the sequential process behnind it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7947acee_1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7947ace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up tlhe sentirences get rid of the …’s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7947acee_1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77947acee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47daf11c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47daf11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7947acee_1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7947ace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7947acee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77947acee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7947acee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77947acee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7947acee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7947acee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82c779a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82c779a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process through which potential new medicines are identified.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 focus on drug-protein interactions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Proteins: 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Proteins perform a vast array of functions within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organisms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including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DNA replication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responding to stimuli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transporting molecules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from one location to another.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Drug molecules allow us to manipulate the behavior of proteins in order to treat diseases such as cancer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7947acee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77947acee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7947acee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77947acee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47daf11c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47daf1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7947acee_1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7947acee_1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7947acee_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77947acee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7947acee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77947acee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47daf11c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647daf1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647daf11c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647daf11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47daf11c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647daf11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Here I want to point out that molecules are not as easily represented mathematically as other types of 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 SMILES uniquely describes a structure, and every structure has at least one valid corresponding smiles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Glossed over this in the previous work, but it is important to understand what we are extracting a feature representation from...emphasizing the difficulty of dealing with this data...as opposed to natural types of data like audio or images which themselves are natively defined as vectors in most cases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80cafa5fc_0_20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80cafa5fc_0_2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Molecular descriptors are the output of some computational process “which transforms chemical information encoded within a symbolic representation of a molecule into a useful number...”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he winners of the Merck &amp; Co. sponsored Kaggle competition used deep neural networks with molecular descriptors as their features in their submission, showing its ability to outperform the random forest on a collection of 15 datasets (Ma et. al. 2015)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types of binding compounds, active and inactive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47daf11c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647daf11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Compute a vector representation that identifies the molecule in a vector space with some intrinsic meaning, rather than a single scalar value</a:t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0cafa5fc_0_36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80cafa5fc_0_3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Duvenaud et. al. propose a fingerprinting method that uses a differentiable function - producing a real valued fingerprint optimized for the task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Pande group of Stanford have played a large role in the development of these molecular graph algorithms and for promoting their use via deepchem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47daf11c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647daf11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Training/Validation sets generated using a 90/10 stratified split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810917b04_0_8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810917b04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 rdkit library to construct molecular graphs from the smiles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 deepchem library to extrat atom features (70) and bond features (6-binary vector indictating bond type)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47daf11c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647daf11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not conclusively figured a way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47fcb3b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647fcb3b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47daf11c_0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647daf11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47fcb3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647fcb3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47daf11c_0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647daf11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647fcb3b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647fcb3b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compare only to model 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82c779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82c779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47fcb3bb_0_5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47fcb3bb_0_5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MPNN is able to perform competitively with methods using explicit feature extraction</a:t>
            </a:r>
            <a:endParaRPr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810917b04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810917b04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7947acee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7947acee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810917b0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810917b0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47fcb3bb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47fcb3b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47fcb3bb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47fcb3b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47daf11c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47daf1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47daf11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47daf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a hard break for questions, mention the conference on the slide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47daf11c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47daf11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47fcb3bb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47fcb3b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Idea: reveiws the literature and use the combination of all feature extraction approaches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547730" y="389211"/>
            <a:ext cx="6783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i="0" sz="2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547077" y="939255"/>
            <a:ext cx="8056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1200"/>
              </a:spcBef>
              <a:spcAft>
                <a:spcPts val="0"/>
              </a:spcAft>
              <a:buSzPts val="18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727274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727274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727274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727274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6695891" y="4870067"/>
            <a:ext cx="1905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7" name="Google Shape;67;p13"/>
          <p:cNvSpPr txBox="1"/>
          <p:nvPr>
            <p:ph idx="11" type="ftr"/>
          </p:nvPr>
        </p:nvSpPr>
        <p:spPr>
          <a:xfrm>
            <a:off x="546139" y="4870066"/>
            <a:ext cx="5029200" cy="1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809660" y="6073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ctrTitle"/>
          </p:nvPr>
        </p:nvSpPr>
        <p:spPr>
          <a:xfrm>
            <a:off x="683700" y="849050"/>
            <a:ext cx="6909900" cy="129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683700" y="2217650"/>
            <a:ext cx="6909900" cy="222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809660" y="6073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ctrTitle"/>
          </p:nvPr>
        </p:nvSpPr>
        <p:spPr>
          <a:xfrm>
            <a:off x="683700" y="849050"/>
            <a:ext cx="6909900" cy="129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683700" y="2217650"/>
            <a:ext cx="6909900" cy="222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9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07825"/>
            <a:ext cx="7548000" cy="9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7475" y="1383025"/>
            <a:ext cx="4138200" cy="319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11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7"/>
          <p:cNvCxnSpPr/>
          <p:nvPr/>
        </p:nvCxnSpPr>
        <p:spPr>
          <a:xfrm>
            <a:off x="466325" y="353995"/>
            <a:ext cx="660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7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12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262271" y="307825"/>
            <a:ext cx="3378300" cy="141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266353" y="1808125"/>
            <a:ext cx="3378300" cy="27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13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37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Scalable Feature Selection and Extraction with Applications in Kinase Polypharmacology</a:t>
            </a:r>
            <a:endParaRPr sz="3600"/>
          </a:p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390525" y="32259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Derek Jones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460950" y="6377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learn?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89" y="2642725"/>
            <a:ext cx="6863423" cy="4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1140300" y="3449000"/>
            <a:ext cx="64182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*We let active binding compounds be called the positive class and the inactive binding compounds referred to as the negative class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Data Collection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derive our dataset of drug-protein pairs from the </a:t>
            </a:r>
            <a:r>
              <a:rPr i="1" lang="en"/>
              <a:t>Directory of Useful Decoys-Extended</a:t>
            </a:r>
            <a:r>
              <a:rPr lang="en"/>
              <a:t> (DUD-E) (Mysinger et. al)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1532</a:t>
            </a:r>
            <a:r>
              <a:rPr lang="en"/>
              <a:t> protein features derived from their sequences using a number of feature extraction servers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3850</a:t>
            </a:r>
            <a:r>
              <a:rPr lang="en"/>
              <a:t> drug features collected from the Dragon 7 molecular descriptor software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11</a:t>
            </a:r>
            <a:r>
              <a:rPr lang="en"/>
              <a:t> docking features collected from VinaMPI molecular docking software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38 </a:t>
            </a:r>
            <a:r>
              <a:rPr lang="en"/>
              <a:t>binding pocket features using the prank software</a:t>
            </a:r>
            <a:endParaRPr/>
          </a:p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3089708" y="1924007"/>
            <a:ext cx="3098700" cy="21258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808080">
                <a:alpha val="7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1531100" y="1924007"/>
            <a:ext cx="16236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drug</a:t>
            </a:r>
            <a:r>
              <a:rPr baseline="-25000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1,1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:protein</a:t>
            </a:r>
            <a:r>
              <a:rPr baseline="-25000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1,1</a:t>
            </a:r>
            <a:endParaRPr baseline="-25000" sz="16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6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drug</a:t>
            </a:r>
            <a:r>
              <a:rPr baseline="-25000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n,26</a:t>
            </a:r>
            <a:r>
              <a:rPr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:protein</a:t>
            </a:r>
            <a:r>
              <a:rPr baseline="-25000" lang="en" sz="1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26,1</a:t>
            </a:r>
            <a:endParaRPr baseline="-25000" sz="1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9" name="Google Shape;199;p31"/>
          <p:cNvCxnSpPr/>
          <p:nvPr/>
        </p:nvCxnSpPr>
        <p:spPr>
          <a:xfrm>
            <a:off x="3377348" y="1924007"/>
            <a:ext cx="0" cy="2125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31"/>
          <p:cNvCxnSpPr/>
          <p:nvPr/>
        </p:nvCxnSpPr>
        <p:spPr>
          <a:xfrm>
            <a:off x="4637199" y="1929481"/>
            <a:ext cx="0" cy="2125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31"/>
          <p:cNvCxnSpPr/>
          <p:nvPr/>
        </p:nvCxnSpPr>
        <p:spPr>
          <a:xfrm>
            <a:off x="5952714" y="1928120"/>
            <a:ext cx="0" cy="2125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1"/>
          <p:cNvSpPr/>
          <p:nvPr/>
        </p:nvSpPr>
        <p:spPr>
          <a:xfrm rot="5400000">
            <a:off x="3180086" y="1746929"/>
            <a:ext cx="88800" cy="203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31"/>
          <p:cNvSpPr/>
          <p:nvPr/>
        </p:nvSpPr>
        <p:spPr>
          <a:xfrm rot="5400000">
            <a:off x="3978248" y="1232867"/>
            <a:ext cx="88800" cy="1229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p31"/>
          <p:cNvSpPr/>
          <p:nvPr/>
        </p:nvSpPr>
        <p:spPr>
          <a:xfrm rot="5400000">
            <a:off x="5277263" y="1221767"/>
            <a:ext cx="94200" cy="1256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 rot="-1838261">
            <a:off x="3004028" y="1185891"/>
            <a:ext cx="1265680" cy="35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Binding features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 rot="-1838315">
            <a:off x="3819516" y="1245535"/>
            <a:ext cx="1133195" cy="282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Drug features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 rot="-1838834">
            <a:off x="5048962" y="1130674"/>
            <a:ext cx="1275917" cy="41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Protein features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31"/>
          <p:cNvSpPr/>
          <p:nvPr/>
        </p:nvSpPr>
        <p:spPr>
          <a:xfrm flipH="1" rot="5400000">
            <a:off x="3180086" y="4008024"/>
            <a:ext cx="88800" cy="203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31"/>
          <p:cNvSpPr/>
          <p:nvPr/>
        </p:nvSpPr>
        <p:spPr>
          <a:xfrm flipH="1" rot="5400000">
            <a:off x="3978248" y="3493962"/>
            <a:ext cx="88800" cy="1229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31"/>
          <p:cNvSpPr/>
          <p:nvPr/>
        </p:nvSpPr>
        <p:spPr>
          <a:xfrm flipH="1" rot="5400000">
            <a:off x="5279963" y="3480162"/>
            <a:ext cx="88800" cy="1256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1" name="Google Shape;211;p31"/>
          <p:cNvSpPr/>
          <p:nvPr/>
        </p:nvSpPr>
        <p:spPr>
          <a:xfrm flipH="1" rot="5400000">
            <a:off x="6042189" y="4013478"/>
            <a:ext cx="88800" cy="203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 rot="2110737">
            <a:off x="2998619" y="4489065"/>
            <a:ext cx="1581929" cy="246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Unique for each combination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 rot="2110984">
            <a:off x="3847771" y="4423714"/>
            <a:ext cx="1363611" cy="246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Unique for each drug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 rot="2111033">
            <a:off x="5131854" y="4456634"/>
            <a:ext cx="1519258" cy="246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Unique for each protein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 rot="2109667">
            <a:off x="5953667" y="4371130"/>
            <a:ext cx="1199213" cy="246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Unique for protein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6188440" y="1924707"/>
            <a:ext cx="630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(0,1)</a:t>
            </a:r>
            <a:endParaRPr baseline="-25000" sz="16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6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(0,1)</a:t>
            </a:r>
            <a:endParaRPr baseline="-25000" sz="16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 rot="-1187214">
            <a:off x="6477485" y="1496201"/>
            <a:ext cx="1781269" cy="240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Positive (active)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vs Negative (inactive)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 rot="-1839040">
            <a:off x="2018299" y="1534619"/>
            <a:ext cx="1007449" cy="266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complexes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9" name="Google Shape;219;p31"/>
          <p:cNvSpPr/>
          <p:nvPr/>
        </p:nvSpPr>
        <p:spPr>
          <a:xfrm rot="5400000">
            <a:off x="6045808" y="1748477"/>
            <a:ext cx="88800" cy="203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 rot="-1838145">
            <a:off x="5877145" y="1198442"/>
            <a:ext cx="1285180" cy="415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Pocket features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Data Preprocessing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01450" y="2035500"/>
            <a:ext cx="82221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189 features with some portion of missing values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Eliminated 21 features with 23.1%-99.9% missing values, all drug features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Remaining 167 features with &lt;= 5% missing, impute use the column mean</a:t>
            </a:r>
            <a:endParaRPr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Data Preprocessing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dataset after preprocessing: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5,410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361,786 examples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1:50 ratio between positive/negative class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training/testing sets using a stratified 80/20 split, keeping the proportion of positive class examples consistent across each split (~2%) </a:t>
            </a:r>
            <a:endParaRPr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Feature Selection and Classification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the Random Forest (RF) as our classifier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RFs are composed of an ensemble of shallow decision trees trained on subsets of the full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RFs can be robust to label imbalance and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extract GINI impurities to </a:t>
            </a:r>
            <a:r>
              <a:rPr lang="en"/>
              <a:t>quantify</a:t>
            </a:r>
            <a:r>
              <a:rPr lang="en"/>
              <a:t> “feature importance”, allowing the ability to perform automatic feature selection</a:t>
            </a:r>
            <a:endParaRPr/>
          </a:p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5313"/>
            <a:ext cx="8839199" cy="269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238" y="896625"/>
            <a:ext cx="5025374" cy="3350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3246550" y="3988850"/>
            <a:ext cx="20919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Importance order (descending)</a:t>
            </a:r>
            <a:endParaRPr sz="1000"/>
          </a:p>
        </p:txBody>
      </p:sp>
      <p:sp>
        <p:nvSpPr>
          <p:cNvPr id="257" name="Google Shape;257;p36"/>
          <p:cNvSpPr/>
          <p:nvPr/>
        </p:nvSpPr>
        <p:spPr>
          <a:xfrm>
            <a:off x="3351525" y="1124675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 rot="5400000">
            <a:off x="954700" y="2529225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 rot="-5400716">
            <a:off x="1096909" y="2493000"/>
            <a:ext cx="1439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Feature Importance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189" y="901525"/>
            <a:ext cx="5010625" cy="33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/>
          <p:nvPr/>
        </p:nvSpPr>
        <p:spPr>
          <a:xfrm rot="5400000">
            <a:off x="1007175" y="2544200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 rot="-5400716">
            <a:off x="1149384" y="2507975"/>
            <a:ext cx="1439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Feature Importance</a:t>
            </a:r>
            <a:endParaRPr sz="1000"/>
          </a:p>
        </p:txBody>
      </p:sp>
      <p:sp>
        <p:nvSpPr>
          <p:cNvPr id="269" name="Google Shape;269;p37"/>
          <p:cNvSpPr/>
          <p:nvPr/>
        </p:nvSpPr>
        <p:spPr>
          <a:xfrm>
            <a:off x="3351525" y="1124675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 txBox="1"/>
          <p:nvPr/>
        </p:nvSpPr>
        <p:spPr>
          <a:xfrm>
            <a:off x="3246550" y="3988850"/>
            <a:ext cx="20919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Importance order (descending)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000" y="970450"/>
            <a:ext cx="4978500" cy="33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3239050" y="1192150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/>
          <p:nvPr/>
        </p:nvSpPr>
        <p:spPr>
          <a:xfrm rot="5400000">
            <a:off x="1007175" y="2544200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 rot="-5400716">
            <a:off x="1149384" y="2507975"/>
            <a:ext cx="1439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Feature Importance</a:t>
            </a:r>
            <a:endParaRPr sz="1000"/>
          </a:p>
        </p:txBody>
      </p:sp>
      <p:sp>
        <p:nvSpPr>
          <p:cNvPr id="281" name="Google Shape;281;p38"/>
          <p:cNvSpPr txBox="1"/>
          <p:nvPr/>
        </p:nvSpPr>
        <p:spPr>
          <a:xfrm>
            <a:off x="3246550" y="3988850"/>
            <a:ext cx="20919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Importance order (descending)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32992" r="32992" t="0"/>
          <a:stretch/>
        </p:blipFill>
        <p:spPr>
          <a:xfrm>
            <a:off x="6525700" y="0"/>
            <a:ext cx="2618296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 b="0" l="28591" r="28587" t="0"/>
          <a:stretch/>
        </p:blipFill>
        <p:spPr>
          <a:xfrm>
            <a:off x="3894476" y="0"/>
            <a:ext cx="26182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262271" y="307825"/>
            <a:ext cx="3378300" cy="14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Discovery</a:t>
            </a:r>
            <a:endParaRPr/>
          </a:p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12" y="876375"/>
            <a:ext cx="5086126" cy="339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9"/>
          <p:cNvSpPr/>
          <p:nvPr/>
        </p:nvSpPr>
        <p:spPr>
          <a:xfrm>
            <a:off x="3074100" y="1117175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/>
          <p:nvPr/>
        </p:nvSpPr>
        <p:spPr>
          <a:xfrm rot="5400000">
            <a:off x="759750" y="2544200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 txBox="1"/>
          <p:nvPr/>
        </p:nvSpPr>
        <p:spPr>
          <a:xfrm rot="-5400716">
            <a:off x="901959" y="2507975"/>
            <a:ext cx="1439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Feature Importance</a:t>
            </a:r>
            <a:endParaRPr sz="1000"/>
          </a:p>
        </p:txBody>
      </p:sp>
      <p:sp>
        <p:nvSpPr>
          <p:cNvPr id="292" name="Google Shape;292;p39"/>
          <p:cNvSpPr txBox="1"/>
          <p:nvPr/>
        </p:nvSpPr>
        <p:spPr>
          <a:xfrm>
            <a:off x="3246550" y="3988850"/>
            <a:ext cx="20919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Importance order (descending)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000" y="936350"/>
            <a:ext cx="5079750" cy="33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40"/>
          <p:cNvSpPr/>
          <p:nvPr/>
        </p:nvSpPr>
        <p:spPr>
          <a:xfrm>
            <a:off x="3096600" y="1169650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/>
          <p:nvPr/>
        </p:nvSpPr>
        <p:spPr>
          <a:xfrm rot="5400000">
            <a:off x="737250" y="2550850"/>
            <a:ext cx="2039400" cy="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0"/>
          <p:cNvSpPr txBox="1"/>
          <p:nvPr/>
        </p:nvSpPr>
        <p:spPr>
          <a:xfrm rot="-5400716">
            <a:off x="879459" y="2514625"/>
            <a:ext cx="14397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Feature Importance</a:t>
            </a:r>
            <a:endParaRPr sz="1000"/>
          </a:p>
        </p:txBody>
      </p:sp>
      <p:sp>
        <p:nvSpPr>
          <p:cNvPr id="303" name="Google Shape;303;p40"/>
          <p:cNvSpPr txBox="1"/>
          <p:nvPr/>
        </p:nvSpPr>
        <p:spPr>
          <a:xfrm>
            <a:off x="3246550" y="3988850"/>
            <a:ext cx="20919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Importance order (descending)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Evaluation</a:t>
            </a:r>
            <a:endParaRPr/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Set 1 (FS1): selected using entire feature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Set 2 (FS2): selected using only protein and binding pocket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Set 3 (FS3): selected using only drug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Set 4 (FS4): contains only docking features</a:t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700" y="3739629"/>
            <a:ext cx="8056502" cy="104954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75" y="2378400"/>
            <a:ext cx="8192248" cy="20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Performance</a:t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00" y="1884379"/>
            <a:ext cx="8082102" cy="2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226" y="4114675"/>
            <a:ext cx="6643552" cy="7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/>
          <p:nvPr/>
        </p:nvSpPr>
        <p:spPr>
          <a:xfrm>
            <a:off x="8629818" y="3341151"/>
            <a:ext cx="211500" cy="156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3" name="Google Shape;333;p44"/>
          <p:cNvSpPr/>
          <p:nvPr/>
        </p:nvSpPr>
        <p:spPr>
          <a:xfrm>
            <a:off x="1186499" y="2053954"/>
            <a:ext cx="6771000" cy="25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We found that the features selected from our method greatly increased the performance of binding predictions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Our methods achieve the goal of robustness to class imbalance and are able to extract the important features for the task in a data-driven way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We observe near 60% increase in the success rate for discovering active compounds over molecular docking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1472205" y="4633345"/>
            <a:ext cx="6014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" name="Google Shape;335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Learning of Molecular Feature Representations</a:t>
            </a:r>
            <a:endParaRPr/>
          </a:p>
        </p:txBody>
      </p:sp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ctrTitle"/>
          </p:nvPr>
        </p:nvSpPr>
        <p:spPr>
          <a:xfrm>
            <a:off x="683700" y="849050"/>
            <a:ext cx="69099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47" name="Google Shape;347;p46"/>
          <p:cNvSpPr txBox="1"/>
          <p:nvPr>
            <p:ph idx="1" type="body"/>
          </p:nvPr>
        </p:nvSpPr>
        <p:spPr>
          <a:xfrm>
            <a:off x="683700" y="2146850"/>
            <a:ext cx="7536000" cy="22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Common for modern screening pipeline methods in computational drug discovery to require explicit feature extraction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features are gathered independently of the end task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Process that still requires some degree of domain expertise</a:t>
            </a:r>
            <a:endParaRPr sz="1800"/>
          </a:p>
        </p:txBody>
      </p:sp>
      <p:sp>
        <p:nvSpPr>
          <p:cNvPr id="348" name="Google Shape;34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4" name="Google Shape;354;p47"/>
          <p:cNvGraphicFramePr/>
          <p:nvPr/>
        </p:nvGraphicFramePr>
        <p:xfrm>
          <a:off x="952500" y="19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{ABF65FF4-B1E4-4C90-8263-345B567EB80B}</a:tableStyleId>
              </a:tblPr>
              <a:tblGrid>
                <a:gridCol w="1866250"/>
                <a:gridCol w="2237500"/>
                <a:gridCol w="3135250"/>
              </a:tblGrid>
              <a:tr h="3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Molecule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Structure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SMILES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02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Nicotine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CN1CCC[C@H]1c2cccnc2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2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Melatonin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CC(=O)NCCC1=CNc2c1cc(OC)cc2</a:t>
                      </a:r>
                      <a:br>
                        <a:rPr lang="en"/>
                      </a:br>
                      <a:r>
                        <a:rPr lang="en"/>
                        <a:t>CC(=O)NCCc1c[nH]c2ccc(OC)cc12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775" y="2355775"/>
            <a:ext cx="1227953" cy="10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638" y="3385425"/>
            <a:ext cx="1583373" cy="10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/>
        </p:nvSpPr>
        <p:spPr>
          <a:xfrm>
            <a:off x="1481975" y="702800"/>
            <a:ext cx="61494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Representing Molecular Structures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952500" y="4515750"/>
            <a:ext cx="3961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wikipedia:https://en.wikipedia.org/wiki/Simplified_molecular-input_line-entry_system</a:t>
            </a:r>
            <a:endParaRPr sz="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Molecular Descriptors</a:t>
            </a:r>
            <a:endParaRPr/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 O</a:t>
            </a:r>
            <a:r>
              <a:rPr lang="en">
                <a:solidFill>
                  <a:srgbClr val="666666"/>
                </a:solidFill>
              </a:rPr>
              <a:t>utput of some computational process “which transforms chemical information encoded within a symbolic representation of a molecule into a useful number...”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Examples may include a measure of a molecules solubility, the number of a certain type of bond, drug-like index, etc;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00" y="816450"/>
            <a:ext cx="5125801" cy="42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6795850" y="1127175"/>
            <a:ext cx="1727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Binding pocket on protein surface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1161000" y="2936250"/>
            <a:ext cx="2349000" cy="24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236250" y="2868750"/>
            <a:ext cx="1066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Drug Molecule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3" name="Google Shape;123;p22"/>
          <p:cNvSpPr/>
          <p:nvPr/>
        </p:nvSpPr>
        <p:spPr>
          <a:xfrm rot="8786777">
            <a:off x="4276867" y="2281634"/>
            <a:ext cx="2762165" cy="2497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2307600" y="232950"/>
            <a:ext cx="4528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Drug-Protein Binding Interaction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553" y="569948"/>
            <a:ext cx="4862994" cy="41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Molecular Fingerprinting</a:t>
            </a:r>
            <a:endParaRPr/>
          </a:p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Compute </a:t>
            </a:r>
            <a:r>
              <a:rPr lang="en"/>
              <a:t>a unique binary valued vector that identifies a molecule based upon the atoms that it contains and their features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Often used for computing similarity between molecules</a:t>
            </a:r>
            <a:endParaRPr/>
          </a:p>
        </p:txBody>
      </p:sp>
      <p:sp>
        <p:nvSpPr>
          <p:cNvPr id="373" name="Google Shape;373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74" name="Google Shape;374;p49"/>
          <p:cNvSpPr txBox="1"/>
          <p:nvPr/>
        </p:nvSpPr>
        <p:spPr>
          <a:xfrm>
            <a:off x="3660550" y="46956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Taken from duvenaud et.al (2015)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Neural Fingerprinting and Molecular Graph Convolutions</a:t>
            </a:r>
            <a:endParaRPr/>
          </a:p>
        </p:txBody>
      </p:sp>
      <p:sp>
        <p:nvSpPr>
          <p:cNvPr id="380" name="Google Shape;380;p50"/>
          <p:cNvSpPr txBox="1"/>
          <p:nvPr>
            <p:ph idx="1" type="body"/>
          </p:nvPr>
        </p:nvSpPr>
        <p:spPr>
          <a:xfrm>
            <a:off x="471900" y="1919075"/>
            <a:ext cx="4641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Duvenaud et. al. propose a fingerprinting method that uses a differentiable function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Variations on this idea have been proposed and provided via </a:t>
            </a:r>
            <a:r>
              <a:rPr lang="en" sz="1600"/>
              <a:t>deepchem </a:t>
            </a:r>
            <a:endParaRPr baseline="-2500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Gilmer et. al. present a comprehensive survey of current techniques under the name “message passing neural networks” or MPNNs</a:t>
            </a:r>
            <a:endParaRPr sz="1600"/>
          </a:p>
        </p:txBody>
      </p:sp>
      <p:sp>
        <p:nvSpPr>
          <p:cNvPr id="381" name="Google Shape;381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149" y="1784000"/>
            <a:ext cx="3580150" cy="19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163" y="3947198"/>
            <a:ext cx="2262124" cy="9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375" y="3388900"/>
            <a:ext cx="3402000" cy="10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1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291975" y="1854950"/>
            <a:ext cx="37227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Collect the drug molecules and their targets from DUD-E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Training/Testing sets generated using an 80/20 stratified split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Training/Validation sets generated using a 90/10 stratified split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Dragon 7 software to extract molecular properties </a:t>
            </a:r>
            <a:endParaRPr sz="1400"/>
          </a:p>
        </p:txBody>
      </p:sp>
      <p:sp>
        <p:nvSpPr>
          <p:cNvPr id="391" name="Google Shape;39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1"/>
          <p:cNvSpPr/>
          <p:nvPr/>
        </p:nvSpPr>
        <p:spPr>
          <a:xfrm>
            <a:off x="5360299" y="1420453"/>
            <a:ext cx="3341700" cy="18267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808080">
                <a:alpha val="7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93" name="Google Shape;393;p51"/>
          <p:cNvCxnSpPr/>
          <p:nvPr/>
        </p:nvCxnSpPr>
        <p:spPr>
          <a:xfrm>
            <a:off x="6836999" y="1420450"/>
            <a:ext cx="0" cy="1826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51"/>
          <p:cNvSpPr/>
          <p:nvPr/>
        </p:nvSpPr>
        <p:spPr>
          <a:xfrm rot="5400000">
            <a:off x="6005325" y="771950"/>
            <a:ext cx="37200" cy="1184700"/>
          </a:xfrm>
          <a:prstGeom prst="leftBrace">
            <a:avLst>
              <a:gd fmla="val 204254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51"/>
          <p:cNvSpPr/>
          <p:nvPr/>
        </p:nvSpPr>
        <p:spPr>
          <a:xfrm flipH="1" rot="-5400000">
            <a:off x="7316575" y="960338"/>
            <a:ext cx="59700" cy="807900"/>
          </a:xfrm>
          <a:prstGeom prst="leftBrace">
            <a:avLst>
              <a:gd fmla="val 204254" name="adj1"/>
              <a:gd fmla="val 50907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96" name="Google Shape;396;p51"/>
          <p:cNvCxnSpPr/>
          <p:nvPr/>
        </p:nvCxnSpPr>
        <p:spPr>
          <a:xfrm>
            <a:off x="8031374" y="1420450"/>
            <a:ext cx="0" cy="1826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51"/>
          <p:cNvSpPr txBox="1"/>
          <p:nvPr/>
        </p:nvSpPr>
        <p:spPr>
          <a:xfrm>
            <a:off x="4014625" y="1420450"/>
            <a:ext cx="12858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drug</a:t>
            </a:r>
            <a:r>
              <a:rPr baseline="-25000"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1,1</a:t>
            </a: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:protein</a:t>
            </a:r>
            <a:r>
              <a:rPr baseline="-25000"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1,1</a:t>
            </a:r>
            <a:endParaRPr baseline="-25000" sz="11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100"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100"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100"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100"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100"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100">
              <a:solidFill>
                <a:srgbClr val="66666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1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drug</a:t>
            </a:r>
            <a:r>
              <a:rPr baseline="-25000"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n,26</a:t>
            </a:r>
            <a:r>
              <a:rPr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:protein</a:t>
            </a:r>
            <a:r>
              <a:rPr baseline="-25000" lang="en" sz="11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26,1</a:t>
            </a:r>
            <a:endParaRPr baseline="-25000" sz="11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51"/>
          <p:cNvSpPr txBox="1"/>
          <p:nvPr/>
        </p:nvSpPr>
        <p:spPr>
          <a:xfrm>
            <a:off x="8178700" y="1420450"/>
            <a:ext cx="5487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(0,1)</a:t>
            </a:r>
            <a:endParaRPr baseline="-25000"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(0,1)</a:t>
            </a:r>
            <a:endParaRPr baseline="-25000"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51"/>
          <p:cNvSpPr/>
          <p:nvPr/>
        </p:nvSpPr>
        <p:spPr>
          <a:xfrm flipH="1" rot="-5400000">
            <a:off x="8312075" y="1098800"/>
            <a:ext cx="60000" cy="531000"/>
          </a:xfrm>
          <a:prstGeom prst="leftBrace">
            <a:avLst>
              <a:gd fmla="val 204254" name="adj1"/>
              <a:gd fmla="val 50907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51"/>
          <p:cNvSpPr txBox="1"/>
          <p:nvPr/>
        </p:nvSpPr>
        <p:spPr>
          <a:xfrm>
            <a:off x="5704275" y="1022800"/>
            <a:ext cx="9120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</a:rPr>
              <a:t>smiles</a:t>
            </a:r>
            <a:endParaRPr sz="1000">
              <a:solidFill>
                <a:srgbClr val="808080"/>
              </a:solidFill>
            </a:endParaRPr>
          </a:p>
        </p:txBody>
      </p:sp>
      <p:sp>
        <p:nvSpPr>
          <p:cNvPr id="401" name="Google Shape;401;p51"/>
          <p:cNvSpPr txBox="1"/>
          <p:nvPr/>
        </p:nvSpPr>
        <p:spPr>
          <a:xfrm>
            <a:off x="6942475" y="865900"/>
            <a:ext cx="9120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</a:rPr>
              <a:t>molecular properties</a:t>
            </a:r>
            <a:endParaRPr sz="1000">
              <a:solidFill>
                <a:srgbClr val="808080"/>
              </a:solidFill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7997050" y="1022800"/>
            <a:ext cx="9120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</a:rPr>
              <a:t>active/decoy</a:t>
            </a:r>
            <a:endParaRPr sz="1000">
              <a:solidFill>
                <a:srgbClr val="80808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title"/>
          </p:nvPr>
        </p:nvSpPr>
        <p:spPr>
          <a:xfrm>
            <a:off x="291975" y="1136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r>
              <a:rPr lang="en"/>
              <a:t> Description</a:t>
            </a:r>
            <a:endParaRPr/>
          </a:p>
        </p:txBody>
      </p:sp>
      <p:sp>
        <p:nvSpPr>
          <p:cNvPr id="408" name="Google Shape;408;p52"/>
          <p:cNvSpPr txBox="1"/>
          <p:nvPr>
            <p:ph idx="1" type="body"/>
          </p:nvPr>
        </p:nvSpPr>
        <p:spPr>
          <a:xfrm>
            <a:off x="291975" y="1697350"/>
            <a:ext cx="32091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Message Passing Phase: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Readout Phase: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sp>
        <p:nvSpPr>
          <p:cNvPr id="409" name="Google Shape;40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425" y="1961596"/>
            <a:ext cx="4718399" cy="9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700" y="2261075"/>
            <a:ext cx="2082176" cy="3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700" y="2720700"/>
            <a:ext cx="1430074" cy="2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7700" y="3612125"/>
            <a:ext cx="1466714" cy="2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2"/>
          <p:cNvSpPr txBox="1"/>
          <p:nvPr/>
        </p:nvSpPr>
        <p:spPr>
          <a:xfrm>
            <a:off x="4091425" y="3263675"/>
            <a:ext cx="23859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define: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6975" y="3699750"/>
            <a:ext cx="1937300" cy="1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6963" y="3930375"/>
            <a:ext cx="1663870" cy="1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9100" y="3686825"/>
            <a:ext cx="1682344" cy="2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29100" y="3930375"/>
            <a:ext cx="2142846" cy="1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2"/>
          <p:cNvSpPr txBox="1"/>
          <p:nvPr/>
        </p:nvSpPr>
        <p:spPr>
          <a:xfrm>
            <a:off x="6477325" y="3263675"/>
            <a:ext cx="23859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Training</a:t>
            </a:r>
            <a:endParaRPr/>
          </a:p>
        </p:txBody>
      </p:sp>
      <p:sp>
        <p:nvSpPr>
          <p:cNvPr id="425" name="Google Shape;425;p5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Practical issues with the MPNN motivated the need to think of ways to improve the speed of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the HOGWILD! </a:t>
            </a:r>
            <a:r>
              <a:rPr lang="en"/>
              <a:t>Asynchronous</a:t>
            </a:r>
            <a:r>
              <a:rPr lang="en"/>
              <a:t> SGD algorithm as a potential solution to this problem</a:t>
            </a:r>
            <a:endParaRPr/>
          </a:p>
        </p:txBody>
      </p:sp>
      <p:sp>
        <p:nvSpPr>
          <p:cNvPr id="426" name="Google Shape;426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75" y="226650"/>
            <a:ext cx="5721538" cy="43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Experiment 1 - Predicting Molecular Properties</a:t>
            </a:r>
            <a:endParaRPr/>
          </a:p>
        </p:txBody>
      </p:sp>
      <p:sp>
        <p:nvSpPr>
          <p:cNvPr id="439" name="Google Shape;439;p5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our first set of experiments, we are interested in the MPNNs ability to learn meaningful feature representations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the set of molecular properties from the Dragon 7 software as our targets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If this can be done, perhaps more complicated tasks are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the MSE using the ADAM optimizer with learning rate = 1e-3</a:t>
            </a:r>
            <a:endParaRPr baseline="30000"/>
          </a:p>
        </p:txBody>
      </p:sp>
      <p:sp>
        <p:nvSpPr>
          <p:cNvPr id="440" name="Google Shape;440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Molecular Property Predictions</a:t>
            </a:r>
            <a:endParaRPr/>
          </a:p>
        </p:txBody>
      </p:sp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975" y="152400"/>
            <a:ext cx="6588038" cy="43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Experiment 2 - Binding Affinity Classification</a:t>
            </a:r>
            <a:endParaRPr/>
          </a:p>
        </p:txBody>
      </p:sp>
      <p:sp>
        <p:nvSpPr>
          <p:cNvPr id="453" name="Google Shape;453;p5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1: can we achieve comparable performance to our previous methods using only the drug molecular structures as our input?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2: can we use a distributed training algorithm to reduce training time?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Evaluated 100 settings of hyperparameters to find best set, then vary the number of training processes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the cross entropy loss using ADAM optimizer with HOGWILD! training</a:t>
            </a:r>
            <a:endParaRPr/>
          </a:p>
        </p:txBody>
      </p:sp>
      <p:sp>
        <p:nvSpPr>
          <p:cNvPr id="454" name="Google Shape;454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Binding Affinity Classification</a:t>
            </a:r>
            <a:endParaRPr/>
          </a:p>
        </p:txBody>
      </p:sp>
      <p:sp>
        <p:nvSpPr>
          <p:cNvPr id="460" name="Google Shape;460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549" y="2170213"/>
            <a:ext cx="5596051" cy="237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125" y="295802"/>
            <a:ext cx="6122875" cy="1726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/>
        </p:nvSpPr>
        <p:spPr>
          <a:xfrm rot="-2024592">
            <a:off x="124211" y="792278"/>
            <a:ext cx="1256230" cy="393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Old Method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64" name="Google Shape;464;p58"/>
          <p:cNvSpPr txBox="1"/>
          <p:nvPr/>
        </p:nvSpPr>
        <p:spPr>
          <a:xfrm rot="-2024778">
            <a:off x="284732" y="2866106"/>
            <a:ext cx="1271789" cy="393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New</a:t>
            </a:r>
            <a:r>
              <a:rPr b="1" lang="en">
                <a:solidFill>
                  <a:schemeClr val="dk1"/>
                </a:solidFill>
              </a:rPr>
              <a:t> Method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2"/>
                </a:solidFill>
              </a:rPr>
              <a:t>‹#›</a:t>
            </a:fld>
            <a:endParaRPr b="0" sz="1000">
              <a:solidFill>
                <a:schemeClr val="lt2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265593" y="3409950"/>
            <a:ext cx="5615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44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Pipeline to New Drugs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3073295" y="4419600"/>
            <a:ext cx="6070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http://www.chemistry-blog.com/2012/01/04/tedtalk-medicine-for-the-99-hes-about-99-wrong/</a:t>
            </a:r>
            <a:endParaRPr/>
          </a:p>
        </p:txBody>
      </p:sp>
      <p:pic>
        <p:nvPicPr>
          <p:cNvPr descr="2-DrugDiscoveryProblem.png"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3270" y="0"/>
            <a:ext cx="5182233" cy="3748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3"/>
          <p:cNvCxnSpPr/>
          <p:nvPr/>
        </p:nvCxnSpPr>
        <p:spPr>
          <a:xfrm rot="10800000">
            <a:off x="5425556" y="2533650"/>
            <a:ext cx="2049000" cy="0"/>
          </a:xfrm>
          <a:prstGeom prst="straightConnector1">
            <a:avLst/>
          </a:prstGeom>
          <a:solidFill>
            <a:srgbClr val="4F81BD"/>
          </a:solidFill>
          <a:ln cap="flat" cmpd="tri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5" name="Google Shape;135;p23"/>
          <p:cNvSpPr txBox="1"/>
          <p:nvPr/>
        </p:nvSpPr>
        <p:spPr>
          <a:xfrm>
            <a:off x="5918938" y="2724150"/>
            <a:ext cx="2959500" cy="1200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Expensive stage for a drug to fail. Often due to ADRs.</a:t>
            </a:r>
            <a:endParaRPr baseline="-2500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23"/>
          <p:cNvCxnSpPr/>
          <p:nvPr/>
        </p:nvCxnSpPr>
        <p:spPr>
          <a:xfrm flipH="1" rot="10800000">
            <a:off x="891635" y="304949"/>
            <a:ext cx="1119300" cy="590400"/>
          </a:xfrm>
          <a:prstGeom prst="straightConnector1">
            <a:avLst/>
          </a:prstGeom>
          <a:solidFill>
            <a:srgbClr val="4F81BD"/>
          </a:solidFill>
          <a:ln cap="flat" cmpd="tri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7" name="Google Shape;137;p23"/>
          <p:cNvSpPr txBox="1"/>
          <p:nvPr/>
        </p:nvSpPr>
        <p:spPr>
          <a:xfrm>
            <a:off x="0" y="895349"/>
            <a:ext cx="2143500" cy="1200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here using virtual toxicity screen</a:t>
            </a:r>
            <a:endParaRPr baseline="-2500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ctrTitle"/>
          </p:nvPr>
        </p:nvSpPr>
        <p:spPr>
          <a:xfrm>
            <a:off x="683700" y="849050"/>
            <a:ext cx="69099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70" name="Google Shape;470;p59"/>
          <p:cNvSpPr txBox="1"/>
          <p:nvPr>
            <p:ph idx="1" type="body"/>
          </p:nvPr>
        </p:nvSpPr>
        <p:spPr>
          <a:xfrm>
            <a:off x="683700" y="2217650"/>
            <a:ext cx="6909900" cy="22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of the MPNN models exceeds the maximum precision score of the Random Forest method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match the best F1-score with the previous method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using only the molecular </a:t>
            </a:r>
            <a:r>
              <a:rPr lang="en"/>
              <a:t>structures</a:t>
            </a:r>
            <a:r>
              <a:rPr lang="en"/>
              <a:t> of the drug molecules, we have demonstrated that we can learn optimized features that drastically reduce the computational overhead and size of the dataset used for making this </a:t>
            </a:r>
            <a:r>
              <a:rPr lang="en"/>
              <a:t>prediction</a:t>
            </a:r>
            <a:endParaRPr/>
          </a:p>
        </p:txBody>
      </p:sp>
      <p:sp>
        <p:nvSpPr>
          <p:cNvPr id="471" name="Google Shape;47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type="ctrTitle"/>
          </p:nvPr>
        </p:nvSpPr>
        <p:spPr>
          <a:xfrm>
            <a:off x="683700" y="849050"/>
            <a:ext cx="69099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477" name="Google Shape;477;p60"/>
          <p:cNvSpPr txBox="1"/>
          <p:nvPr>
            <p:ph idx="1" type="body"/>
          </p:nvPr>
        </p:nvSpPr>
        <p:spPr>
          <a:xfrm>
            <a:off x="683700" y="2217650"/>
            <a:ext cx="6909900" cy="22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Visualize the learned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HOGWILD! can work but is it the best approach to scaling the MPNN?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we find more clever ways to speed up the training? Architecture or Optimization?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about using synchronous distributed optimization algorithms?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about multi-task learning with unscaled targets?</a:t>
            </a:r>
            <a:endParaRPr/>
          </a:p>
        </p:txBody>
      </p:sp>
      <p:sp>
        <p:nvSpPr>
          <p:cNvPr id="478" name="Google Shape;47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484" name="Google Shape;484;p6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UK Markey Cancer Center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UK CCS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National Energy Research Scientific Computing Center (NERSC)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National Institutes of Health (NIH)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>
            <p:ph type="title"/>
          </p:nvPr>
        </p:nvSpPr>
        <p:spPr>
          <a:xfrm>
            <a:off x="2532600" y="1856850"/>
            <a:ext cx="4078800" cy="14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91" name="Google Shape;491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2-21 at 4.47.35 PM.png" id="496" name="Google Shape;49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150" y="913700"/>
            <a:ext cx="5335500" cy="4027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Selectivity in Kinases</a:t>
            </a:r>
            <a:endParaRPr/>
          </a:p>
        </p:txBody>
      </p:sp>
      <p:sp>
        <p:nvSpPr>
          <p:cNvPr id="498" name="Google Shape;498;p63"/>
          <p:cNvSpPr txBox="1"/>
          <p:nvPr/>
        </p:nvSpPr>
        <p:spPr>
          <a:xfrm>
            <a:off x="5818650" y="1593000"/>
            <a:ext cx="31062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Pairs of kinases that were potently inhibited by a common inhibitor (green lines) were used to determine a sequence similarity cut-off to predict pairs of kinases that can be inhibited by a common inhibitor (red lines)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99" name="Google Shape;499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25187" r="25182" t="0"/>
          <a:stretch/>
        </p:blipFill>
        <p:spPr>
          <a:xfrm>
            <a:off x="4632887" y="1497200"/>
            <a:ext cx="2204381" cy="294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b="4570" l="0" r="0" t="4570"/>
          <a:stretch/>
        </p:blipFill>
        <p:spPr>
          <a:xfrm>
            <a:off x="6936341" y="1497200"/>
            <a:ext cx="1890055" cy="14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5">
            <a:alphaModFix/>
          </a:blip>
          <a:srcRect b="0" l="16275" r="16275" t="0"/>
          <a:stretch/>
        </p:blipFill>
        <p:spPr>
          <a:xfrm>
            <a:off x="6936340" y="3021352"/>
            <a:ext cx="1890063" cy="141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307825"/>
            <a:ext cx="7548000" cy="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Drug Discovery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7475" y="1383025"/>
            <a:ext cx="4138200" cy="31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Massive</a:t>
            </a:r>
            <a:r>
              <a:rPr lang="en"/>
              <a:t> search space is estimated to be between 10</a:t>
            </a:r>
            <a:r>
              <a:rPr baseline="30000" lang="en"/>
              <a:t>23</a:t>
            </a:r>
            <a:r>
              <a:rPr lang="en"/>
              <a:t> - 10</a:t>
            </a:r>
            <a:r>
              <a:rPr baseline="30000" lang="en"/>
              <a:t>60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High-performance compute</a:t>
            </a:r>
            <a:r>
              <a:rPr lang="en"/>
              <a:t> power required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Limited access</a:t>
            </a:r>
            <a:r>
              <a:rPr lang="en"/>
              <a:t> to large quantities of data</a:t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49300" y="450122"/>
            <a:ext cx="3898200" cy="17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Drug Discovery with Machine Learning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Good News: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More high quality open-source data is becoming available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Advancements in machine learning/deep learning and computational power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Our </a:t>
            </a:r>
            <a:r>
              <a:rPr b="1" lang="en">
                <a:solidFill>
                  <a:schemeClr val="dk1"/>
                </a:solidFill>
              </a:rPr>
              <a:t>contribution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/>
              <a:t>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Reduce the amount of domain expertise to reason about drug-protein binding interactions via data-driven approaches</a:t>
            </a:r>
            <a:endParaRPr/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00" y="2461800"/>
            <a:ext cx="4048601" cy="22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Feature Selection in Binding Affinity Models</a:t>
            </a:r>
            <a:endParaRPr/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460950" y="3911125"/>
            <a:ext cx="8296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“Polypharmacology Within the Full Kinome: a Machine Learning Approach”, Derek Jones, Jeevith Bopaiah, Fatemah Alghamedy, Nathan Jacobs, Heidi Weiss, W.A. de Jong, Sally Ellingson, </a:t>
            </a:r>
            <a:r>
              <a:rPr lang="en" sz="1200">
                <a:solidFill>
                  <a:schemeClr val="accent4"/>
                </a:solidFill>
              </a:rPr>
              <a:t>AMIA 2018 Informatics Summit, San Francisco</a:t>
            </a:r>
            <a:endParaRPr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683700" y="849050"/>
            <a:ext cx="69099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645500" y="2146850"/>
            <a:ext cx="6909900" cy="22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Protein kinases represent a large proportion of proteins that have essential functions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Kinases are difficult to target selectively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Potential treatments could likely lead to toxic off-target effects</a:t>
            </a:r>
            <a:endParaRPr sz="1800"/>
          </a:p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460950" y="23790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xpand the scope of previous multi-protein models by using a more comprehensive set of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Compiled a large, high-dimensional dataset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 feature selection algorithm to discard less informative information to handle the dimensionality</a:t>
            </a:r>
            <a:endParaRPr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